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tiff" ContentType="image/tiff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  <Default Extension="png" ContentType="image/png"/>
  <Override PartName="/customXml/itemProps2.xml" ContentType="application/vnd.openxmlformats-officedocument.customXmlPropertie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9" r:id="rId4"/>
  </p:sldMasterIdLst>
  <p:notesMasterIdLst>
    <p:notesMasterId r:id="rId9"/>
  </p:notesMasterIdLst>
  <p:sldIdLst>
    <p:sldId id="287" r:id="rId5"/>
    <p:sldId id="266" r:id="rId6"/>
    <p:sldId id="313" r:id="rId7"/>
    <p:sldId id="314" r:id="rId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nnifer.cole" initials="j" lastIdx="3" clrIdx="0"/>
  <p:cmAuthor id="1" name="marci.walsh" initials="m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D79"/>
    <a:srgbClr val="AC0000"/>
    <a:srgbClr val="7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1803" autoAdjust="0"/>
  </p:normalViewPr>
  <p:slideViewPr>
    <p:cSldViewPr>
      <p:cViewPr>
        <p:scale>
          <a:sx n="90" d="100"/>
          <a:sy n="90" d="100"/>
        </p:scale>
        <p:origin x="-60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0D2AD191-B06A-49C7-9333-0580CEDFA47A}" type="datetimeFigureOut">
              <a:rPr lang="en-US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BB0449F1-2437-4200-987F-C8E6C81808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1331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Always</a:t>
            </a:r>
            <a:r>
              <a:rPr lang="en-US" baseline="0" dirty="0" smtClean="0"/>
              <a:t> include this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0449F1-2437-4200-987F-C8E6C818086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FEE25F3-0ABF-44DA-B3F1-2A77C52BD3C5}" type="slidenum">
              <a:rPr lang="en-US" smtClean="0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FEE25F3-0ABF-44DA-B3F1-2A77C52BD3C5}" type="slidenum">
              <a:rPr lang="en-US" smtClean="0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FEE25F3-0ABF-44DA-B3F1-2A77C52BD3C5}" type="slidenum">
              <a:rPr lang="en-US" smtClean="0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tif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tif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tif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333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ounded Rectangle 8"/>
          <p:cNvSpPr/>
          <p:nvPr userDrawn="1"/>
        </p:nvSpPr>
        <p:spPr>
          <a:xfrm>
            <a:off x="457200" y="0"/>
            <a:ext cx="8229600" cy="6172200"/>
          </a:xfrm>
          <a:prstGeom prst="roundRect">
            <a:avLst>
              <a:gd name="adj" fmla="val 2815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457200" y="0"/>
            <a:ext cx="8229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changeyourworld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57200" y="0"/>
            <a:ext cx="8229600" cy="457200"/>
          </a:xfrm>
          <a:prstGeom prst="rect">
            <a:avLst/>
          </a:prstGeom>
        </p:spPr>
      </p:pic>
      <p:pic>
        <p:nvPicPr>
          <p:cNvPr id="7" name="Picture 6" descr="ptp_2clogo_r_CMYK.t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658100" y="5141164"/>
            <a:ext cx="876300" cy="8786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333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ounded Rectangle 8"/>
          <p:cNvSpPr/>
          <p:nvPr userDrawn="1"/>
        </p:nvSpPr>
        <p:spPr>
          <a:xfrm>
            <a:off x="457200" y="0"/>
            <a:ext cx="8229600" cy="6172200"/>
          </a:xfrm>
          <a:prstGeom prst="roundRect">
            <a:avLst>
              <a:gd name="adj" fmla="val 2815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457200" y="0"/>
            <a:ext cx="8229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changeyourworld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57200" y="0"/>
            <a:ext cx="8229600" cy="457200"/>
          </a:xfrm>
          <a:prstGeom prst="rect">
            <a:avLst/>
          </a:prstGeom>
        </p:spPr>
      </p:pic>
      <p:pic>
        <p:nvPicPr>
          <p:cNvPr id="7" name="Picture 6" descr="ptp_2clogo_r_CMYK.t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658100" y="5141164"/>
            <a:ext cx="876300" cy="8786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333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ounded Rectangle 8"/>
          <p:cNvSpPr/>
          <p:nvPr userDrawn="1"/>
        </p:nvSpPr>
        <p:spPr>
          <a:xfrm>
            <a:off x="457200" y="0"/>
            <a:ext cx="8229600" cy="6172200"/>
          </a:xfrm>
          <a:prstGeom prst="roundRect">
            <a:avLst>
              <a:gd name="adj" fmla="val 2815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457200" y="0"/>
            <a:ext cx="8229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changeyourworld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57200" y="0"/>
            <a:ext cx="82296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nger content wind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333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ounded Rectangle 8"/>
          <p:cNvSpPr/>
          <p:nvPr userDrawn="1"/>
        </p:nvSpPr>
        <p:spPr>
          <a:xfrm>
            <a:off x="457200" y="0"/>
            <a:ext cx="8229600" cy="6629400"/>
          </a:xfrm>
          <a:prstGeom prst="roundRect">
            <a:avLst>
              <a:gd name="adj" fmla="val 2815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457200" y="0"/>
            <a:ext cx="8229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changeyourworld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57200" y="0"/>
            <a:ext cx="8229600" cy="457200"/>
          </a:xfrm>
          <a:prstGeom prst="rect">
            <a:avLst/>
          </a:prstGeom>
        </p:spPr>
      </p:pic>
      <p:pic>
        <p:nvPicPr>
          <p:cNvPr id="7" name="Picture 6" descr="ptp_2clogo_r_CMYK.t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658100" y="5638800"/>
            <a:ext cx="876300" cy="8786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5BD18-FF7D-40F5-A172-76E60374143B}" type="datetimeFigureOut">
              <a:rPr lang="en-US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B5EFF-010D-4ECD-889C-AF6479237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457200" y="0"/>
            <a:ext cx="8229600" cy="6172200"/>
          </a:xfrm>
          <a:prstGeom prst="roundRect">
            <a:avLst>
              <a:gd name="adj" fmla="val 2815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1143000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rgbClr val="002060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000" b="1">
                <a:latin typeface="+mn-lt"/>
                <a:cs typeface="Arial" pitchFamily="34" charset="0"/>
              </a:defRPr>
            </a:lvl1pPr>
            <a:lvl2pPr>
              <a:defRPr sz="2400">
                <a:latin typeface="+mn-lt"/>
                <a:cs typeface="Arial" pitchFamily="34" charset="0"/>
              </a:defRPr>
            </a:lvl2pPr>
            <a:lvl3pPr>
              <a:defRPr sz="2000">
                <a:latin typeface="+mn-lt"/>
                <a:cs typeface="Arial" pitchFamily="34" charset="0"/>
              </a:defRPr>
            </a:lvl3pPr>
            <a:lvl4pPr>
              <a:defRPr sz="1800">
                <a:latin typeface="+mn-lt"/>
                <a:cs typeface="Arial" pitchFamily="34" charset="0"/>
              </a:defRPr>
            </a:lvl4pPr>
            <a:lvl5pPr>
              <a:defRPr sz="1800">
                <a:latin typeface="+mn-lt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000" b="1">
                <a:latin typeface="+mn-lt"/>
                <a:cs typeface="Arial" pitchFamily="34" charset="0"/>
              </a:defRPr>
            </a:lvl1pPr>
            <a:lvl2pPr>
              <a:defRPr sz="2400">
                <a:latin typeface="+mn-lt"/>
                <a:cs typeface="Arial" pitchFamily="34" charset="0"/>
              </a:defRPr>
            </a:lvl2pPr>
            <a:lvl3pPr>
              <a:defRPr sz="2000">
                <a:latin typeface="+mn-lt"/>
                <a:cs typeface="Arial" pitchFamily="34" charset="0"/>
              </a:defRPr>
            </a:lvl3pPr>
            <a:lvl4pPr>
              <a:defRPr sz="1800">
                <a:latin typeface="+mn-lt"/>
                <a:cs typeface="Arial" pitchFamily="34" charset="0"/>
              </a:defRPr>
            </a:lvl4pPr>
            <a:lvl5pPr>
              <a:defRPr sz="1800">
                <a:latin typeface="+mn-lt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 descr="changeyourworl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57200" y="0"/>
            <a:ext cx="8229600" cy="457200"/>
          </a:xfrm>
          <a:prstGeom prst="rect">
            <a:avLst/>
          </a:prstGeom>
        </p:spPr>
      </p:pic>
      <p:pic>
        <p:nvPicPr>
          <p:cNvPr id="7" name="Picture 6" descr="ptp_2clogo_r_CMYK.t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58100" y="5141164"/>
            <a:ext cx="876300" cy="8786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457200" y="0"/>
            <a:ext cx="8229600" cy="6172200"/>
          </a:xfrm>
          <a:prstGeom prst="roundRect">
            <a:avLst>
              <a:gd name="adj" fmla="val 2815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609600"/>
          </a:xfrm>
          <a:prstGeom prst="rect">
            <a:avLst/>
          </a:prstGeom>
        </p:spPr>
        <p:txBody>
          <a:bodyPr/>
          <a:lstStyle>
            <a:lvl1pPr algn="l">
              <a:defRPr sz="3600" b="0">
                <a:solidFill>
                  <a:srgbClr val="002060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9" name="Picture 8" descr="changeyourworl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57200" y="0"/>
            <a:ext cx="8229600" cy="457200"/>
          </a:xfrm>
          <a:prstGeom prst="rect">
            <a:avLst/>
          </a:prstGeom>
        </p:spPr>
      </p:pic>
      <p:pic>
        <p:nvPicPr>
          <p:cNvPr id="5" name="Picture 4" descr="ptp_2clogo_r_CMYK.t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58100" y="5141164"/>
            <a:ext cx="876300" cy="87863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1" y="0"/>
            <a:ext cx="9144001" cy="333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113" r:id="rId2"/>
    <p:sldLayoutId id="2147484115" r:id="rId3"/>
    <p:sldLayoutId id="2147484114" r:id="rId4"/>
    <p:sldLayoutId id="2147484063" r:id="rId5"/>
    <p:sldLayoutId id="2147484064" r:id="rId6"/>
    <p:sldLayoutId id="2147484066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ewGlobe.jpg"/>
          <p:cNvPicPr>
            <a:picLocks noChangeAspect="1"/>
          </p:cNvPicPr>
          <p:nvPr/>
        </p:nvPicPr>
        <p:blipFill>
          <a:blip r:embed="rId3" cstate="print"/>
          <a:srcRect l="7084" t="17778" r="7902" b="5556"/>
          <a:stretch>
            <a:fillRect/>
          </a:stretch>
        </p:blipFill>
        <p:spPr>
          <a:xfrm>
            <a:off x="762000" y="-1"/>
            <a:ext cx="7620000" cy="62706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62000" y="0"/>
            <a:ext cx="7620000" cy="476250"/>
          </a:xfrm>
          <a:prstGeom prst="rect">
            <a:avLst/>
          </a:prstGeom>
          <a:solidFill>
            <a:srgbClr val="00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9600" y="76200"/>
            <a:ext cx="762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bg1"/>
                </a:solidFill>
                <a:latin typeface="+mj-lt"/>
              </a:rPr>
              <a:t>PEOPLE TO PEOPLE AMBASSADOR PROGRAMS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 rot="21205912">
            <a:off x="1144227" y="5743848"/>
            <a:ext cx="845416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06091" y="5802629"/>
            <a:ext cx="1143000" cy="3048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21205912">
            <a:off x="4739303" y="5873820"/>
            <a:ext cx="906032" cy="31260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308082">
            <a:off x="6795231" y="5733503"/>
            <a:ext cx="12192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5867400"/>
            <a:ext cx="762000" cy="24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189200">
            <a:off x="4812521" y="5907296"/>
            <a:ext cx="683739" cy="240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153627">
            <a:off x="1311977" y="5748053"/>
            <a:ext cx="529425" cy="29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7260">
            <a:off x="6863663" y="5771858"/>
            <a:ext cx="1083564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Content Placeholder 6"/>
          <p:cNvSpPr>
            <a:spLocks noGrp="1"/>
          </p:cNvSpPr>
          <p:nvPr>
            <p:ph sz="quarter" idx="4294967295"/>
          </p:nvPr>
        </p:nvSpPr>
        <p:spPr bwMode="auto">
          <a:xfrm>
            <a:off x="609600" y="3048000"/>
            <a:ext cx="7924800" cy="1371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buFontTx/>
              <a:buNone/>
            </a:pPr>
            <a:r>
              <a:rPr lang="en-US" sz="4400" dirty="0" smtClean="0">
                <a:solidFill>
                  <a:srgbClr val="003D79"/>
                </a:solidFill>
                <a:latin typeface="HelveticaNeueLT Pro 55 Roman" pitchFamily="34" charset="0"/>
                <a:cs typeface="Arial" charset="0"/>
              </a:rPr>
              <a:t>Orientation Meeting Three</a:t>
            </a:r>
          </a:p>
          <a:p>
            <a:pPr>
              <a:buFontTx/>
              <a:buNone/>
            </a:pPr>
            <a:r>
              <a:rPr lang="en-US" sz="1600" dirty="0" smtClean="0"/>
              <a:t> </a:t>
            </a:r>
            <a:endParaRPr lang="en-US" sz="1600" dirty="0" smtClean="0"/>
          </a:p>
        </p:txBody>
      </p:sp>
      <p:pic>
        <p:nvPicPr>
          <p:cNvPr id="6" name="Picture 5" descr="AGI_head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3" y="457200"/>
            <a:ext cx="8229594" cy="901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Content Placeholder 6"/>
          <p:cNvSpPr>
            <a:spLocks noGrp="1"/>
          </p:cNvSpPr>
          <p:nvPr>
            <p:ph sz="quarter" idx="4294967295"/>
          </p:nvPr>
        </p:nvSpPr>
        <p:spPr bwMode="auto">
          <a:xfrm>
            <a:off x="609600" y="1752600"/>
            <a:ext cx="7924800" cy="3657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</a:pPr>
            <a:r>
              <a:rPr lang="en-US" dirty="0" smtClean="0">
                <a:solidFill>
                  <a:srgbClr val="003D79"/>
                </a:solidFill>
                <a:latin typeface="HelveticaNeueLT Pro 55 Roman" pitchFamily="34" charset="0"/>
                <a:cs typeface="Arial" charset="0"/>
              </a:rPr>
              <a:t>Meeting Topics</a:t>
            </a:r>
            <a:endParaRPr lang="en-US" sz="1000" dirty="0" smtClean="0">
              <a:solidFill>
                <a:srgbClr val="003D79"/>
              </a:solidFill>
              <a:latin typeface="HelveticaNeueLT Pro 55 Roman" pitchFamily="34" charset="0"/>
              <a:cs typeface="Arial" charset="0"/>
            </a:endParaRPr>
          </a:p>
          <a:p>
            <a:pPr marL="0" indent="0">
              <a:buFontTx/>
              <a:buNone/>
            </a:pPr>
            <a:endParaRPr lang="en-US" sz="1000" dirty="0" smtClean="0">
              <a:solidFill>
                <a:srgbClr val="003D79"/>
              </a:solidFill>
              <a:latin typeface="HelveticaNeueLT Pro 55 Roman" pitchFamily="34" charset="0"/>
              <a:cs typeface="Arial" charset="0"/>
            </a:endParaRPr>
          </a:p>
          <a:p>
            <a:pPr lvl="0"/>
            <a:r>
              <a:rPr lang="en-US" sz="1800" dirty="0" smtClean="0">
                <a:latin typeface="HelveticaNeueLT Pro 55 Roman" pitchFamily="34" charset="0"/>
              </a:rPr>
              <a:t>Demonstrate knowledge </a:t>
            </a:r>
            <a:r>
              <a:rPr lang="en-US" sz="1800" dirty="0" smtClean="0">
                <a:latin typeface="HelveticaNeueLT Pro 55 Roman" pitchFamily="34" charset="0"/>
              </a:rPr>
              <a:t>in history, geography, food and customs</a:t>
            </a:r>
            <a:endParaRPr lang="en-US" sz="1800" dirty="0">
              <a:latin typeface="HelveticaNeueLT Pro 55 Roman" pitchFamily="34" charset="0"/>
            </a:endParaRPr>
          </a:p>
          <a:p>
            <a:pPr lvl="0"/>
            <a:r>
              <a:rPr lang="en-US" sz="1800" dirty="0" smtClean="0">
                <a:latin typeface="HelveticaNeueLT Pro 55 Roman" pitchFamily="34" charset="0"/>
              </a:rPr>
              <a:t>Articulate understanding of proper Ambassadorial dress code while on program.</a:t>
            </a:r>
          </a:p>
          <a:p>
            <a:pPr lvl="0"/>
            <a:r>
              <a:rPr lang="en-US" sz="1800" dirty="0" smtClean="0">
                <a:latin typeface="HelveticaNeueLT Pro 55 Roman" pitchFamily="34" charset="0"/>
              </a:rPr>
              <a:t>Demonstrate understanding of proper packing contents and procedures.</a:t>
            </a:r>
          </a:p>
          <a:p>
            <a:pPr lvl="0"/>
            <a:r>
              <a:rPr lang="en-US" sz="1800" dirty="0" smtClean="0">
                <a:latin typeface="HelveticaNeueLT Pro 55 Roman" pitchFamily="34" charset="0"/>
              </a:rPr>
              <a:t>Demonstrate </a:t>
            </a:r>
            <a:r>
              <a:rPr lang="en-US" sz="1800" dirty="0" smtClean="0">
                <a:latin typeface="HelveticaNeueLT Pro 55 Roman" pitchFamily="34" charset="0"/>
              </a:rPr>
              <a:t>their ability to participate in a ‘speed count-off’.</a:t>
            </a:r>
          </a:p>
          <a:p>
            <a:pPr lvl="0"/>
            <a:r>
              <a:rPr lang="en-US" sz="1800" dirty="0" smtClean="0">
                <a:latin typeface="HelveticaNeueLT Pro 55 Roman" pitchFamily="34" charset="0"/>
              </a:rPr>
              <a:t>Understand expectations </a:t>
            </a:r>
            <a:r>
              <a:rPr lang="en-US" sz="1800" dirty="0" smtClean="0">
                <a:latin typeface="HelveticaNeueLT Pro 55 Roman" pitchFamily="34" charset="0"/>
              </a:rPr>
              <a:t>of Ambassadorial behavior.</a:t>
            </a:r>
            <a:endParaRPr lang="en-US" sz="1800" dirty="0" smtClean="0">
              <a:latin typeface="HelveticaNeueLT Pro 55 Roman" pitchFamily="34" charset="0"/>
            </a:endParaRPr>
          </a:p>
          <a:p>
            <a:pPr lvl="0"/>
            <a:r>
              <a:rPr lang="en-US" sz="1800" dirty="0" smtClean="0">
                <a:latin typeface="HelveticaNeueLT Pro 55 Roman" pitchFamily="34" charset="0"/>
              </a:rPr>
              <a:t>Articulate understanding of host country’s culture and appropriate etiquette for participation.</a:t>
            </a:r>
          </a:p>
          <a:p>
            <a:pPr lvl="0"/>
            <a:r>
              <a:rPr lang="en-US" sz="1800" dirty="0" smtClean="0">
                <a:latin typeface="HelveticaNeueLT Pro 55 Roman" pitchFamily="34" charset="0"/>
              </a:rPr>
              <a:t>Demonstrate knowledge of destination-specific religions and art forms.</a:t>
            </a:r>
          </a:p>
          <a:p>
            <a:pPr>
              <a:buFontTx/>
              <a:buNone/>
            </a:pPr>
            <a:r>
              <a:rPr lang="en-US" sz="1600" dirty="0" smtClean="0"/>
              <a:t> </a:t>
            </a:r>
          </a:p>
        </p:txBody>
      </p:sp>
      <p:pic>
        <p:nvPicPr>
          <p:cNvPr id="6" name="Picture 5" descr="AGI_head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3" y="457200"/>
            <a:ext cx="8229594" cy="901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Content Placeholder 6"/>
          <p:cNvSpPr>
            <a:spLocks noGrp="1"/>
          </p:cNvSpPr>
          <p:nvPr>
            <p:ph sz="quarter" idx="4294967295"/>
          </p:nvPr>
        </p:nvSpPr>
        <p:spPr bwMode="auto">
          <a:xfrm>
            <a:off x="609600" y="1447800"/>
            <a:ext cx="7924800" cy="4572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</a:pPr>
            <a:r>
              <a:rPr lang="en-US" dirty="0" smtClean="0">
                <a:solidFill>
                  <a:srgbClr val="003D79"/>
                </a:solidFill>
                <a:latin typeface="HelveticaNeueLT Pro 55 Roman" pitchFamily="34" charset="0"/>
                <a:cs typeface="Arial" charset="0"/>
              </a:rPr>
              <a:t>Agenda</a:t>
            </a:r>
            <a:endParaRPr lang="en-US" sz="1000" dirty="0" smtClean="0">
              <a:solidFill>
                <a:srgbClr val="003D79"/>
              </a:solidFill>
              <a:latin typeface="HelveticaNeueLT Pro 55 Roman" pitchFamily="34" charset="0"/>
              <a:cs typeface="Arial" charset="0"/>
            </a:endParaRPr>
          </a:p>
          <a:p>
            <a:pPr marL="0" indent="0">
              <a:buFontTx/>
              <a:buNone/>
            </a:pPr>
            <a:endParaRPr lang="en-US" sz="1000" dirty="0" smtClean="0">
              <a:solidFill>
                <a:srgbClr val="003D79"/>
              </a:solidFill>
              <a:latin typeface="HelveticaNeueLT Pro 55 Roman" pitchFamily="34" charset="0"/>
              <a:cs typeface="Arial" charset="0"/>
            </a:endParaRPr>
          </a:p>
          <a:p>
            <a:pPr>
              <a:buFont typeface="+mj-lt"/>
              <a:buAutoNum type="arabicPeriod"/>
            </a:pPr>
            <a:r>
              <a:rPr lang="en-US" sz="1600" dirty="0" smtClean="0">
                <a:latin typeface="HelveticaNeueLT Pro 55 Roman" pitchFamily="34" charset="0"/>
                <a:cs typeface="Arial" charset="0"/>
              </a:rPr>
              <a:t>Welcome and Introductions</a:t>
            </a:r>
          </a:p>
          <a:p>
            <a:pPr>
              <a:buFont typeface="+mj-lt"/>
              <a:buAutoNum type="arabicPeriod"/>
            </a:pPr>
            <a:r>
              <a:rPr lang="en-US" sz="1600" dirty="0" smtClean="0">
                <a:latin typeface="HelveticaNeueLT Pro 55 Roman" pitchFamily="34" charset="0"/>
                <a:cs typeface="Arial" charset="0"/>
              </a:rPr>
              <a:t>Teambuilding - Speed Count-off</a:t>
            </a:r>
          </a:p>
          <a:p>
            <a:pPr>
              <a:buFont typeface="+mj-lt"/>
              <a:buAutoNum type="arabicPeriod"/>
            </a:pPr>
            <a:r>
              <a:rPr lang="en-US" sz="1600" dirty="0" smtClean="0">
                <a:latin typeface="HelveticaNeueLT Pro 55 Roman" pitchFamily="34" charset="0"/>
                <a:cs typeface="Arial" charset="0"/>
              </a:rPr>
              <a:t>Official Visit/Service Project </a:t>
            </a:r>
            <a:r>
              <a:rPr lang="en-US" sz="1600" dirty="0" smtClean="0">
                <a:latin typeface="HelveticaNeueLT Pro 55 Roman" pitchFamily="34" charset="0"/>
                <a:cs typeface="Arial" charset="0"/>
              </a:rPr>
              <a:t>Update (if applicable)</a:t>
            </a:r>
            <a:endParaRPr lang="en-US" sz="1600" dirty="0" smtClean="0">
              <a:latin typeface="HelveticaNeueLT Pro 55 Roman" pitchFamily="34" charset="0"/>
              <a:cs typeface="Arial" charset="0"/>
            </a:endParaRP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latin typeface="HelveticaNeueLT Pro 55 Roman" pitchFamily="34" charset="0"/>
                <a:cs typeface="Arial" charset="0"/>
              </a:rPr>
              <a:t>Ambassadorial Responsibilities </a:t>
            </a:r>
            <a:r>
              <a:rPr lang="en-US" sz="1600" dirty="0" smtClean="0">
                <a:latin typeface="HelveticaNeueLT Pro 55 Roman" pitchFamily="34" charset="0"/>
                <a:cs typeface="Arial" charset="0"/>
              </a:rPr>
              <a:t>video</a:t>
            </a:r>
          </a:p>
          <a:p>
            <a:pPr>
              <a:buFont typeface="+mj-lt"/>
              <a:buAutoNum type="arabicPeriod"/>
            </a:pPr>
            <a:r>
              <a:rPr lang="en-US" sz="1600" dirty="0">
                <a:latin typeface="HelveticaNeueLT Pro 55 Roman" pitchFamily="34" charset="0"/>
                <a:cs typeface="Arial" charset="0"/>
              </a:rPr>
              <a:t>Clothing expectations (Apparel Guide)</a:t>
            </a:r>
          </a:p>
          <a:p>
            <a:pPr>
              <a:buFont typeface="+mj-lt"/>
              <a:buAutoNum type="arabicPeriod"/>
            </a:pPr>
            <a:r>
              <a:rPr lang="en-US" sz="1600" dirty="0" smtClean="0">
                <a:latin typeface="HelveticaNeueLT Pro 55 Roman" pitchFamily="34" charset="0"/>
                <a:cs typeface="Arial" charset="0"/>
              </a:rPr>
              <a:t>Suzy’s </a:t>
            </a:r>
            <a:r>
              <a:rPr lang="en-US" sz="1600" dirty="0" smtClean="0">
                <a:latin typeface="HelveticaNeueLT Pro 55 Roman" pitchFamily="34" charset="0"/>
                <a:cs typeface="Arial" charset="0"/>
              </a:rPr>
              <a:t>Suitcase Saga</a:t>
            </a:r>
            <a:endParaRPr lang="en-US" sz="1600" dirty="0">
              <a:latin typeface="HelveticaNeueLT Pro 55 Roman" pitchFamily="34" charset="0"/>
              <a:cs typeface="Arial" charset="0"/>
            </a:endParaRPr>
          </a:p>
          <a:p>
            <a:pPr>
              <a:buFont typeface="+mj-lt"/>
              <a:buAutoNum type="arabicPeriod"/>
            </a:pPr>
            <a:r>
              <a:rPr lang="en-US" sz="1600" dirty="0" smtClean="0">
                <a:latin typeface="HelveticaNeueLT Pro 55 Roman" pitchFamily="34" charset="0"/>
                <a:cs typeface="Arial" charset="0"/>
              </a:rPr>
              <a:t>Behavior Scenarios</a:t>
            </a:r>
          </a:p>
          <a:p>
            <a:pPr>
              <a:buFont typeface="+mj-lt"/>
              <a:buAutoNum type="arabicPeriod"/>
            </a:pPr>
            <a:r>
              <a:rPr lang="en-US" sz="1600" dirty="0">
                <a:latin typeface="HelveticaNeueLT Pro 55 Roman" pitchFamily="34" charset="0"/>
                <a:cs typeface="Arial" charset="0"/>
              </a:rPr>
              <a:t>Religion, Art, Daily Life Review</a:t>
            </a:r>
          </a:p>
          <a:p>
            <a:pPr>
              <a:buFont typeface="+mj-lt"/>
              <a:buAutoNum type="arabicPeriod"/>
            </a:pPr>
            <a:r>
              <a:rPr lang="en-US" sz="1600" dirty="0" smtClean="0">
                <a:latin typeface="HelveticaNeueLT Pro 55 Roman" pitchFamily="34" charset="0"/>
                <a:cs typeface="Arial" charset="0"/>
              </a:rPr>
              <a:t>Cross-Cultural </a:t>
            </a:r>
            <a:r>
              <a:rPr lang="en-US" sz="1600" dirty="0">
                <a:latin typeface="HelveticaNeueLT Pro 55 Roman" pitchFamily="34" charset="0"/>
                <a:cs typeface="Arial" charset="0"/>
              </a:rPr>
              <a:t>Communication</a:t>
            </a:r>
          </a:p>
          <a:p>
            <a:pPr>
              <a:buFont typeface="+mj-lt"/>
              <a:buAutoNum type="arabicPeriod"/>
            </a:pPr>
            <a:r>
              <a:rPr lang="en-US" sz="1600" dirty="0" smtClean="0">
                <a:latin typeface="HelveticaNeueLT Pro 55 Roman" pitchFamily="34" charset="0"/>
                <a:cs typeface="Arial" charset="0"/>
              </a:rPr>
              <a:t>How </a:t>
            </a:r>
            <a:r>
              <a:rPr lang="en-US" sz="1600" dirty="0" smtClean="0">
                <a:latin typeface="HelveticaNeueLT Pro 55 Roman" pitchFamily="34" charset="0"/>
                <a:cs typeface="Arial" charset="0"/>
              </a:rPr>
              <a:t>to Pack</a:t>
            </a:r>
          </a:p>
          <a:p>
            <a:pPr>
              <a:buFont typeface="+mj-lt"/>
              <a:buAutoNum type="arabicPeriod"/>
            </a:pPr>
            <a:r>
              <a:rPr lang="en-US" sz="1600" dirty="0" smtClean="0">
                <a:latin typeface="HelveticaNeueLT Pro 55 Roman" pitchFamily="34" charset="0"/>
                <a:cs typeface="Arial" charset="0"/>
              </a:rPr>
              <a:t>Suitcase Relay</a:t>
            </a:r>
          </a:p>
          <a:p>
            <a:pPr>
              <a:buFont typeface="+mj-lt"/>
              <a:buAutoNum type="arabicPeriod"/>
            </a:pPr>
            <a:r>
              <a:rPr lang="en-US" sz="1600" dirty="0" smtClean="0">
                <a:latin typeface="HelveticaNeueLT Pro 55 Roman" pitchFamily="34" charset="0"/>
                <a:cs typeface="Arial" charset="0"/>
              </a:rPr>
              <a:t>Wrap-up</a:t>
            </a:r>
          </a:p>
          <a:p>
            <a:pPr marL="914400" indent="-514350">
              <a:buFont typeface="+mj-lt"/>
              <a:buAutoNum type="arabicPeriod"/>
            </a:pPr>
            <a:endParaRPr lang="en-US" sz="2400" dirty="0" smtClean="0">
              <a:latin typeface="HelveticaNeueLT Pro 55 Roman" pitchFamily="34" charset="0"/>
              <a:cs typeface="Arial" charset="0"/>
            </a:endParaRPr>
          </a:p>
          <a:p>
            <a:pPr marL="914400" indent="-514350">
              <a:buFont typeface="+mj-lt"/>
              <a:buAutoNum type="arabicPeriod"/>
            </a:pPr>
            <a:endParaRPr lang="en-US" sz="2400" dirty="0" smtClean="0">
              <a:latin typeface="HelveticaNeueLT Pro 55 Roman" pitchFamily="34" charset="0"/>
              <a:cs typeface="Arial" charset="0"/>
            </a:endParaRPr>
          </a:p>
          <a:p>
            <a:pPr>
              <a:buFontTx/>
              <a:buNone/>
            </a:pPr>
            <a:r>
              <a:rPr lang="en-US" sz="1600" dirty="0" smtClean="0"/>
              <a:t> </a:t>
            </a:r>
          </a:p>
        </p:txBody>
      </p:sp>
      <p:pic>
        <p:nvPicPr>
          <p:cNvPr id="6" name="Picture 5" descr="AGI_head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3" y="457200"/>
            <a:ext cx="8229594" cy="901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5D575A29C90D4090385D175A67C761" ma:contentTypeVersion="22" ma:contentTypeDescription="Create a new document." ma:contentTypeScope="" ma:versionID="0bcb62d8ae7fb95a9e6aa8ffc25f01e2">
  <xsd:schema xmlns:xsd="http://www.w3.org/2001/XMLSchema" xmlns:p="http://schemas.microsoft.com/office/2006/metadata/properties" xmlns:ns2="ede58f8c-e671-443c-a09d-45ec27ef6910" xmlns:ns3="36df0609-7112-47b6-8409-6e6fcc60175e" xmlns:ns4="78e40468-c9eb-437e-85fb-02514c0275a8" targetNamespace="http://schemas.microsoft.com/office/2006/metadata/properties" ma:root="true" ma:fieldsID="0fb5fc4d399f89251080072dd27820a5" ns2:_="" ns3:_="" ns4:_="">
    <xsd:import namespace="ede58f8c-e671-443c-a09d-45ec27ef6910"/>
    <xsd:import namespace="36df0609-7112-47b6-8409-6e6fcc60175e"/>
    <xsd:import namespace="78e40468-c9eb-437e-85fb-02514c0275a8"/>
    <xsd:element name="properties">
      <xsd:complexType>
        <xsd:sequence>
          <xsd:element name="documentManagement">
            <xsd:complexType>
              <xsd:all>
                <xsd:element ref="ns2:Leader_x0020_Facing_x0020_Content_x0020_Description"/>
                <xsd:element ref="ns2:Relationship_x0020__x002d__x0020_AD" minOccurs="0"/>
                <xsd:element ref="ns2:Relationship_x0020__x002d__x0020_Leader" minOccurs="0"/>
                <xsd:element ref="ns2:Relationship_x0020__x002d__x0020_Advocate" minOccurs="0"/>
                <xsd:element ref="ns3:Application_x0020_Status_x0020__x002d__x0020_Not_x0020_Applied" minOccurs="0"/>
                <xsd:element ref="ns2:Application_x0020_Status_x0020__x002d__x0020_Applied" minOccurs="0"/>
                <xsd:element ref="ns3:Application_x0020_Status_x0020__x002d__x0020_Needs_x0020_to_x0020_Re_x002d_Apply" minOccurs="0"/>
                <xsd:element ref="ns2:Application_x0020_Status_x0020__x002d__x0020_On_x0020_Hold" minOccurs="0"/>
                <xsd:element ref="ns2:Application_x0020_Status_x0020__x002d__x0020_Declined" minOccurs="0"/>
                <xsd:element ref="ns2:Application_x0020_Status_x0020__x002d__x0020_Accepted" minOccurs="0"/>
                <xsd:element ref="ns2:Application_x0020_Status_x0020__x002d__x0020_Assigned" minOccurs="0"/>
                <xsd:element ref="ns2:Application_x0020_Status_x0020__x002d__x0020_Inactive" minOccurs="0"/>
                <xsd:element ref="ns2:Application_x0020_Status_x0020__x002d__x0020_Retired" minOccurs="0"/>
                <xsd:element ref="ns2:Program_x0020_Status_x0020__x002d__x0020_SAP" minOccurs="0"/>
                <xsd:element ref="ns2:Program_x0020_Status_x0020__x002d__x0020_SPT" minOccurs="0"/>
                <xsd:element ref="ns2:Program_x0020_Status_x0020__x002d__x0020_LP" minOccurs="0"/>
                <xsd:element ref="ns4:Category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ede58f8c-e671-443c-a09d-45ec27ef6910" elementFormDefault="qualified">
    <xsd:import namespace="http://schemas.microsoft.com/office/2006/documentManagement/types"/>
    <xsd:element name="Leader_x0020_Facing_x0020_Content_x0020_Description" ma:index="2" ma:displayName="Leader Facing Content Description" ma:default="" ma:internalName="Leader_x0020_Facing_x0020_Content_x0020_Description">
      <xsd:simpleType>
        <xsd:restriction base="dms:Note"/>
      </xsd:simpleType>
    </xsd:element>
    <xsd:element name="Relationship_x0020__x002d__x0020_AD" ma:index="3" nillable="true" ma:displayName="Relationship - AD" ma:default="0" ma:internalName="Relationship_x0020__x002d__x0020_AD">
      <xsd:simpleType>
        <xsd:restriction base="dms:Boolean"/>
      </xsd:simpleType>
    </xsd:element>
    <xsd:element name="Relationship_x0020__x002d__x0020_Leader" ma:index="4" nillable="true" ma:displayName="Relationship - Leader" ma:default="0" ma:internalName="Relationship_x0020__x002d__x0020_Leader">
      <xsd:simpleType>
        <xsd:restriction base="dms:Boolean"/>
      </xsd:simpleType>
    </xsd:element>
    <xsd:element name="Relationship_x0020__x002d__x0020_Advocate" ma:index="5" nillable="true" ma:displayName="Relationship - Advocate" ma:default="0" ma:internalName="Relationship_x0020__x002d__x0020_Advocate">
      <xsd:simpleType>
        <xsd:restriction base="dms:Boolean"/>
      </xsd:simpleType>
    </xsd:element>
    <xsd:element name="Application_x0020_Status_x0020__x002d__x0020_Applied" ma:index="7" nillable="true" ma:displayName="Application Status - Applied" ma:default="0" ma:internalName="Application_x0020_Status_x0020__x002d__x0020_Applied">
      <xsd:simpleType>
        <xsd:restriction base="dms:Boolean"/>
      </xsd:simpleType>
    </xsd:element>
    <xsd:element name="Application_x0020_Status_x0020__x002d__x0020_On_x0020_Hold" ma:index="9" nillable="true" ma:displayName="Application Status - On Hold" ma:default="0" ma:internalName="Application_x0020_Status_x0020__x002d__x0020_On_x0020_Hold">
      <xsd:simpleType>
        <xsd:restriction base="dms:Boolean"/>
      </xsd:simpleType>
    </xsd:element>
    <xsd:element name="Application_x0020_Status_x0020__x002d__x0020_Declined" ma:index="10" nillable="true" ma:displayName="Application Status - Declined" ma:default="0" ma:internalName="Application_x0020_Status_x0020__x002d__x0020_Declined">
      <xsd:simpleType>
        <xsd:restriction base="dms:Boolean"/>
      </xsd:simpleType>
    </xsd:element>
    <xsd:element name="Application_x0020_Status_x0020__x002d__x0020_Accepted" ma:index="11" nillable="true" ma:displayName="Application Status - Accepted" ma:default="0" ma:internalName="Application_x0020_Status_x0020__x002d__x0020_Accepted">
      <xsd:simpleType>
        <xsd:restriction base="dms:Boolean"/>
      </xsd:simpleType>
    </xsd:element>
    <xsd:element name="Application_x0020_Status_x0020__x002d__x0020_Assigned" ma:index="12" nillable="true" ma:displayName="Application Status - Assigned" ma:default="0" ma:internalName="Application_x0020_Status_x0020__x002d__x0020_Assigned">
      <xsd:simpleType>
        <xsd:restriction base="dms:Boolean"/>
      </xsd:simpleType>
    </xsd:element>
    <xsd:element name="Application_x0020_Status_x0020__x002d__x0020_Inactive" ma:index="13" nillable="true" ma:displayName="Application Status - Inactive" ma:default="0" ma:internalName="Application_x0020_Status_x0020__x002d__x0020_Inactive">
      <xsd:simpleType>
        <xsd:restriction base="dms:Boolean"/>
      </xsd:simpleType>
    </xsd:element>
    <xsd:element name="Application_x0020_Status_x0020__x002d__x0020_Retired" ma:index="14" nillable="true" ma:displayName="Application Status - Retired" ma:default="0" ma:internalName="Application_x0020_Status_x0020__x002d__x0020_Retired">
      <xsd:simpleType>
        <xsd:restriction base="dms:Boolean"/>
      </xsd:simpleType>
    </xsd:element>
    <xsd:element name="Program_x0020_Status_x0020__x002d__x0020_SAP" ma:index="15" nillable="true" ma:displayName="Program Status - SAP" ma:default="0" ma:internalName="Program_x0020_Status_x0020__x002d__x0020_SAP">
      <xsd:simpleType>
        <xsd:restriction base="dms:Boolean"/>
      </xsd:simpleType>
    </xsd:element>
    <xsd:element name="Program_x0020_Status_x0020__x002d__x0020_SPT" ma:index="16" nillable="true" ma:displayName="Program Status - SPT" ma:default="0" ma:internalName="Program_x0020_Status_x0020__x002d__x0020_SPT">
      <xsd:simpleType>
        <xsd:restriction base="dms:Boolean"/>
      </xsd:simpleType>
    </xsd:element>
    <xsd:element name="Program_x0020_Status_x0020__x002d__x0020_LP" ma:index="17" nillable="true" ma:displayName="Program Status - LP" ma:default="0" ma:internalName="Program_x0020_Status_x0020__x002d__x0020_LP">
      <xsd:simpleType>
        <xsd:restriction base="dms:Boolean"/>
      </xsd:simpleType>
    </xsd:element>
  </xsd:schema>
  <xsd:schema xmlns:xsd="http://www.w3.org/2001/XMLSchema" xmlns:dms="http://schemas.microsoft.com/office/2006/documentManagement/types" targetNamespace="36df0609-7112-47b6-8409-6e6fcc60175e" elementFormDefault="qualified">
    <xsd:import namespace="http://schemas.microsoft.com/office/2006/documentManagement/types"/>
    <xsd:element name="Application_x0020_Status_x0020__x002d__x0020_Not_x0020_Applied" ma:index="6" nillable="true" ma:displayName="Application Status - Not Applied" ma:default="0" ma:internalName="Application_x0020_Status_x0020__x002d__x0020_Not_x0020_Applied">
      <xsd:simpleType>
        <xsd:restriction base="dms:Boolean"/>
      </xsd:simpleType>
    </xsd:element>
    <xsd:element name="Application_x0020_Status_x0020__x002d__x0020_Needs_x0020_to_x0020_Re_x002d_Apply" ma:index="8" nillable="true" ma:displayName="Application Status - Needs to Re-Apply" ma:default="0" ma:internalName="Application_x0020_Status_x0020__x002d__x0020_Needs_x0020_to_x0020_Re_x002d_Apply">
      <xsd:simpleType>
        <xsd:restriction base="dms:Boolean"/>
      </xsd:simpleType>
    </xsd:element>
  </xsd:schema>
  <xsd:schema xmlns:xsd="http://www.w3.org/2001/XMLSchema" xmlns:dms="http://schemas.microsoft.com/office/2006/documentManagement/types" targetNamespace="78e40468-c9eb-437e-85fb-02514c0275a8" elementFormDefault="qualified">
    <xsd:import namespace="http://schemas.microsoft.com/office/2006/documentManagement/types"/>
    <xsd:element name="Category" ma:index="24" ma:displayName="Category" ma:list="{BDE8A1BA-8E84-46C4-A122-C03DB4CB918E}" ma:internalName="Category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0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Leader_x0020_Facing_x0020_Content_x0020_Description xmlns="ede58f8c-e671-443c-a09d-45ec27ef6910">PowerPoint Agenda</Leader_x0020_Facing_x0020_Content_x0020_Description>
    <Relationship_x0020__x002d__x0020_AD xmlns="ede58f8c-e671-443c-a09d-45ec27ef6910">true</Relationship_x0020__x002d__x0020_AD>
    <Relationship_x0020__x002d__x0020_Advocate xmlns="ede58f8c-e671-443c-a09d-45ec27ef6910">false</Relationship_x0020__x002d__x0020_Advocate>
    <Application_x0020_Status_x0020__x002d__x0020_Accepted xmlns="ede58f8c-e671-443c-a09d-45ec27ef6910">true</Application_x0020_Status_x0020__x002d__x0020_Accepted>
    <Application_x0020_Status_x0020__x002d__x0020_Declined xmlns="ede58f8c-e671-443c-a09d-45ec27ef6910">false</Application_x0020_Status_x0020__x002d__x0020_Declined>
    <Program_x0020_Status_x0020__x002d__x0020_SAP xmlns="ede58f8c-e671-443c-a09d-45ec27ef6910">true</Program_x0020_Status_x0020__x002d__x0020_SAP>
    <Application_x0020_Status_x0020__x002d__x0020_Assigned xmlns="ede58f8c-e671-443c-a09d-45ec27ef6910">true</Application_x0020_Status_x0020__x002d__x0020_Assigned>
    <Application_x0020_Status_x0020__x002d__x0020_Applied xmlns="ede58f8c-e671-443c-a09d-45ec27ef6910">false</Application_x0020_Status_x0020__x002d__x0020_Applied>
    <Category xmlns="78e40468-c9eb-437e-85fb-02514c0275a8">5</Category>
    <Relationship_x0020__x002d__x0020_Leader xmlns="ede58f8c-e671-443c-a09d-45ec27ef6910">true</Relationship_x0020__x002d__x0020_Leader>
    <Application_x0020_Status_x0020__x002d__x0020_Not_x0020_Applied xmlns="36df0609-7112-47b6-8409-6e6fcc60175e">false</Application_x0020_Status_x0020__x002d__x0020_Not_x0020_Applied>
    <Application_x0020_Status_x0020__x002d__x0020_Needs_x0020_to_x0020_Re_x002d_Apply xmlns="36df0609-7112-47b6-8409-6e6fcc60175e">false</Application_x0020_Status_x0020__x002d__x0020_Needs_x0020_to_x0020_Re_x002d_Apply>
    <Application_x0020_Status_x0020__x002d__x0020_Inactive xmlns="ede58f8c-e671-443c-a09d-45ec27ef6910">false</Application_x0020_Status_x0020__x002d__x0020_Inactive>
    <Application_x0020_Status_x0020__x002d__x0020_On_x0020_Hold xmlns="ede58f8c-e671-443c-a09d-45ec27ef6910">false</Application_x0020_Status_x0020__x002d__x0020_On_x0020_Hold>
    <Program_x0020_Status_x0020__x002d__x0020_SPT xmlns="ede58f8c-e671-443c-a09d-45ec27ef6910">false</Program_x0020_Status_x0020__x002d__x0020_SPT>
    <Program_x0020_Status_x0020__x002d__x0020_LP xmlns="ede58f8c-e671-443c-a09d-45ec27ef6910">false</Program_x0020_Status_x0020__x002d__x0020_LP>
    <Application_x0020_Status_x0020__x002d__x0020_Retired xmlns="ede58f8c-e671-443c-a09d-45ec27ef6910">false</Application_x0020_Status_x0020__x002d__x0020_Retired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B5D97F-65D0-43C9-9B04-6EF648C7737A}"/>
</file>

<file path=customXml/itemProps2.xml><?xml version="1.0" encoding="utf-8"?>
<ds:datastoreItem xmlns:ds="http://schemas.openxmlformats.org/officeDocument/2006/customXml" ds:itemID="{5D567BFE-4F9C-45C4-A457-72762BB8CCE5}"/>
</file>

<file path=customXml/itemProps3.xml><?xml version="1.0" encoding="utf-8"?>
<ds:datastoreItem xmlns:ds="http://schemas.openxmlformats.org/officeDocument/2006/customXml" ds:itemID="{E7CD0E59-3DF0-4242-A6DC-CD6BDF22B61E}"/>
</file>

<file path=docProps/app.xml><?xml version="1.0" encoding="utf-8"?>
<Properties xmlns="http://schemas.openxmlformats.org/officeDocument/2006/extended-properties" xmlns:vt="http://schemas.openxmlformats.org/officeDocument/2006/docPropsVTypes">
  <Template>Dept Review Students</Template>
  <TotalTime>4893</TotalTime>
  <Words>135</Words>
  <Application>Microsoft Office PowerPoint</Application>
  <PresentationFormat>On-screen Show (4:3)</PresentationFormat>
  <Paragraphs>35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Ambassadors Group,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People to People Student Ambassador Programs</dc:title>
  <dc:creator>jeff.aden</dc:creator>
  <cp:lastModifiedBy>Katy Summers</cp:lastModifiedBy>
  <cp:revision>426</cp:revision>
  <dcterms:created xsi:type="dcterms:W3CDTF">2009-01-14T18:14:24Z</dcterms:created>
  <dcterms:modified xsi:type="dcterms:W3CDTF">2012-10-17T17:27:09Z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RL">
    <vt:lpwstr/>
  </property>
  <property fmtid="{D5CDD505-2E9C-101B-9397-08002B2CF9AE}" pid="3" name="xd_Signature">
    <vt:bool>false</vt:bool>
  </property>
  <property fmtid="{D5CDD505-2E9C-101B-9397-08002B2CF9AE}" pid="4" name="xd_ProgID">
    <vt:lpwstr/>
  </property>
  <property fmtid="{D5CDD505-2E9C-101B-9397-08002B2CF9AE}" pid="5" name="ContentTypeId">
    <vt:lpwstr>0x010100C35D575A29C90D4090385D175A67C761</vt:lpwstr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</Properties>
</file>